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Montserrat"/>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11" Type="http://schemas.openxmlformats.org/officeDocument/2006/relationships/slide" Target="slides/slide7.xml"/><Relationship Id="rId22" Type="http://schemas.openxmlformats.org/officeDocument/2006/relationships/font" Target="fonts/Montserrat-italic.fntdata"/><Relationship Id="rId10" Type="http://schemas.openxmlformats.org/officeDocument/2006/relationships/slide" Target="slides/slide6.xml"/><Relationship Id="rId21" Type="http://schemas.openxmlformats.org/officeDocument/2006/relationships/font" Target="fonts/Montserrat-bold.fntdata"/><Relationship Id="rId13" Type="http://schemas.openxmlformats.org/officeDocument/2006/relationships/slide" Target="slides/slide9.xml"/><Relationship Id="rId12" Type="http://schemas.openxmlformats.org/officeDocument/2006/relationships/slide" Target="slides/slide8.xml"/><Relationship Id="rId23" Type="http://schemas.openxmlformats.org/officeDocument/2006/relationships/font" Target="fonts/Montserrat-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p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3" name="Google Shape;23;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5" name="Google Shape;35;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 Id="rId4" Type="http://schemas.openxmlformats.org/officeDocument/2006/relationships/image" Target="../media/image15.png"/><Relationship Id="rId5"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8297E"/>
            </a:gs>
            <a:gs pos="72000">
              <a:srgbClr val="080C39"/>
            </a:gs>
            <a:gs pos="100000">
              <a:srgbClr val="080C39"/>
            </a:gs>
          </a:gsLst>
          <a:lin ang="0" scaled="0"/>
        </a:gra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1949427" y="1110528"/>
            <a:ext cx="8283428" cy="5753142"/>
          </a:xfrm>
          <a:custGeom>
            <a:rect b="b" l="l" r="r" t="t"/>
            <a:pathLst>
              <a:path extrusionOk="0" h="5753142" w="8283428">
                <a:moveTo>
                  <a:pt x="0" y="0"/>
                </a:moveTo>
                <a:lnTo>
                  <a:pt x="8283429" y="0"/>
                </a:lnTo>
                <a:lnTo>
                  <a:pt x="8283429" y="5753143"/>
                </a:lnTo>
                <a:lnTo>
                  <a:pt x="0" y="5753143"/>
                </a:lnTo>
                <a:close/>
              </a:path>
            </a:pathLst>
          </a:custGeom>
          <a:noFill/>
          <a:ln>
            <a:noFill/>
          </a:ln>
        </p:spPr>
      </p:pic>
      <p:pic>
        <p:nvPicPr>
          <p:cNvPr id="85" name="Google Shape;85;p13"/>
          <p:cNvPicPr preferRelativeResize="0"/>
          <p:nvPr/>
        </p:nvPicPr>
        <p:blipFill rotWithShape="1">
          <a:blip r:embed="rId4">
            <a:alphaModFix/>
          </a:blip>
          <a:srcRect b="0" l="0" r="0" t="0"/>
          <a:stretch/>
        </p:blipFill>
        <p:spPr>
          <a:xfrm>
            <a:off x="6020572" y="0"/>
            <a:ext cx="6171428" cy="6912000"/>
          </a:xfrm>
          <a:custGeom>
            <a:rect b="b" l="l" r="r" t="t"/>
            <a:pathLst>
              <a:path extrusionOk="0" h="6912000" w="6171428">
                <a:moveTo>
                  <a:pt x="0" y="0"/>
                </a:moveTo>
                <a:lnTo>
                  <a:pt x="6171429" y="0"/>
                </a:lnTo>
                <a:lnTo>
                  <a:pt x="6171429" y="6912000"/>
                </a:lnTo>
                <a:lnTo>
                  <a:pt x="0" y="6912000"/>
                </a:lnTo>
                <a:close/>
              </a:path>
            </a:pathLst>
          </a:custGeom>
          <a:noFill/>
          <a:ln>
            <a:noFill/>
          </a:ln>
        </p:spPr>
      </p:pic>
      <p:grpSp>
        <p:nvGrpSpPr>
          <p:cNvPr id="86" name="Google Shape;86;p13"/>
          <p:cNvGrpSpPr/>
          <p:nvPr/>
        </p:nvGrpSpPr>
        <p:grpSpPr>
          <a:xfrm>
            <a:off x="512907" y="717348"/>
            <a:ext cx="11366627" cy="5423305"/>
            <a:chOff x="672695" y="806116"/>
            <a:chExt cx="11366627" cy="5423305"/>
          </a:xfrm>
        </p:grpSpPr>
        <p:pic>
          <p:nvPicPr>
            <p:cNvPr id="87" name="Google Shape;87;p13"/>
            <p:cNvPicPr preferRelativeResize="0"/>
            <p:nvPr/>
          </p:nvPicPr>
          <p:blipFill rotWithShape="1">
            <a:blip r:embed="rId5">
              <a:alphaModFix/>
            </a:blip>
            <a:srcRect b="0" l="0" r="0" t="0"/>
            <a:stretch/>
          </p:blipFill>
          <p:spPr>
            <a:xfrm flipH="1">
              <a:off x="672695" y="806116"/>
              <a:ext cx="5423305" cy="5423305"/>
            </a:xfrm>
            <a:prstGeom prst="ellipse">
              <a:avLst/>
            </a:prstGeom>
            <a:noFill/>
            <a:ln>
              <a:noFill/>
            </a:ln>
            <a:effectLst>
              <a:outerShdw blurRad="215900" sx="102000" rotWithShape="0" algn="ctr" sy="102000">
                <a:srgbClr val="000000">
                  <a:alpha val="20784"/>
                </a:srgbClr>
              </a:outerShdw>
            </a:effectLst>
          </p:spPr>
        </p:pic>
        <p:grpSp>
          <p:nvGrpSpPr>
            <p:cNvPr id="88" name="Google Shape;88;p13"/>
            <p:cNvGrpSpPr/>
            <p:nvPr/>
          </p:nvGrpSpPr>
          <p:grpSpPr>
            <a:xfrm>
              <a:off x="6578149" y="806116"/>
              <a:ext cx="5461173" cy="5306047"/>
              <a:chOff x="6578149" y="492667"/>
              <a:chExt cx="5461173" cy="5306047"/>
            </a:xfrm>
          </p:grpSpPr>
          <p:sp>
            <p:nvSpPr>
              <p:cNvPr id="89" name="Google Shape;89;p13"/>
              <p:cNvSpPr txBox="1"/>
              <p:nvPr/>
            </p:nvSpPr>
            <p:spPr>
              <a:xfrm>
                <a:off x="6578149" y="492667"/>
                <a:ext cx="5461173" cy="440120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Wellcome </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To</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Ethical Hacking class</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3</a:t>
                </a:r>
                <a:r>
                  <a:rPr b="1" baseline="30000" i="0" lang="en-US" sz="7200" u="none" cap="none" strike="noStrike">
                    <a:solidFill>
                      <a:schemeClr val="lt1"/>
                    </a:solidFill>
                    <a:latin typeface="Montserrat"/>
                    <a:ea typeface="Montserrat"/>
                    <a:cs typeface="Montserrat"/>
                    <a:sym typeface="Montserrat"/>
                  </a:rPr>
                  <a:t>rd</a:t>
                </a:r>
                <a:r>
                  <a:rPr b="1" i="0" lang="en-US" sz="7200" u="none" cap="none" strike="noStrike">
                    <a:solidFill>
                      <a:schemeClr val="lt1"/>
                    </a:solidFill>
                    <a:latin typeface="Montserrat"/>
                    <a:ea typeface="Montserrat"/>
                    <a:cs typeface="Montserrat"/>
                    <a:sym typeface="Montserrat"/>
                  </a:rPr>
                  <a:t> Week</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Day 3rd</a:t>
                </a:r>
                <a:endParaRPr b="1" i="0" sz="3200" u="none" cap="none" strike="noStrike">
                  <a:solidFill>
                    <a:schemeClr val="lt1"/>
                  </a:solidFill>
                  <a:latin typeface="Montserrat"/>
                  <a:ea typeface="Montserrat"/>
                  <a:cs typeface="Montserrat"/>
                  <a:sym typeface="Montserrat"/>
                </a:endParaRPr>
              </a:p>
            </p:txBody>
          </p:sp>
          <p:sp>
            <p:nvSpPr>
              <p:cNvPr id="90" name="Google Shape;90;p13"/>
              <p:cNvSpPr/>
              <p:nvPr/>
            </p:nvSpPr>
            <p:spPr>
              <a:xfrm>
                <a:off x="6693425" y="5261251"/>
                <a:ext cx="4932756" cy="537463"/>
              </a:xfrm>
              <a:prstGeom prst="roundRect">
                <a:avLst>
                  <a:gd fmla="val 50000" name="adj"/>
                </a:avLst>
              </a:prstGeom>
              <a:solidFill>
                <a:schemeClr val="accent2"/>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lt1"/>
                    </a:solidFill>
                    <a:latin typeface="Montserrat"/>
                    <a:ea typeface="Montserrat"/>
                    <a:cs typeface="Montserrat"/>
                    <a:sym typeface="Montserrat"/>
                  </a:rPr>
                  <a:t>Muhammad Bilal</a:t>
                </a:r>
                <a:endParaRPr b="0" i="0" sz="3600" u="none" cap="none" strike="noStrike">
                  <a:solidFill>
                    <a:schemeClr val="lt1"/>
                  </a:solidFill>
                  <a:latin typeface="Montserrat"/>
                  <a:ea typeface="Montserrat"/>
                  <a:cs typeface="Montserrat"/>
                  <a:sym typeface="Montserrat"/>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64" name="Shape 164"/>
        <p:cNvGrpSpPr/>
        <p:nvPr/>
      </p:nvGrpSpPr>
      <p:grpSpPr>
        <a:xfrm>
          <a:off x="0" y="0"/>
          <a:ext cx="0" cy="0"/>
          <a:chOff x="0" y="0"/>
          <a:chExt cx="0" cy="0"/>
        </a:xfrm>
      </p:grpSpPr>
      <p:grpSp>
        <p:nvGrpSpPr>
          <p:cNvPr id="165" name="Google Shape;165;p22"/>
          <p:cNvGrpSpPr/>
          <p:nvPr/>
        </p:nvGrpSpPr>
        <p:grpSpPr>
          <a:xfrm>
            <a:off x="205153" y="447675"/>
            <a:ext cx="11891053" cy="6410325"/>
            <a:chOff x="205153" y="447675"/>
            <a:chExt cx="11891053" cy="6410325"/>
          </a:xfrm>
        </p:grpSpPr>
        <p:pic>
          <p:nvPicPr>
            <p:cNvPr id="166" name="Google Shape;166;p22"/>
            <p:cNvPicPr preferRelativeResize="0"/>
            <p:nvPr/>
          </p:nvPicPr>
          <p:blipFill rotWithShape="1">
            <a:blip r:embed="rId3">
              <a:alphaModFix/>
            </a:blip>
            <a:srcRect b="0" l="0" r="0" t="0"/>
            <a:stretch/>
          </p:blipFill>
          <p:spPr>
            <a:xfrm>
              <a:off x="8685627" y="2327931"/>
              <a:ext cx="3410579" cy="2873829"/>
            </a:xfrm>
            <a:prstGeom prst="rect">
              <a:avLst/>
            </a:prstGeom>
            <a:noFill/>
            <a:ln>
              <a:noFill/>
            </a:ln>
            <a:effectLst>
              <a:outerShdw blurRad="107950" algn="ctr" dir="5400000" dist="12700">
                <a:srgbClr val="000000"/>
              </a:outerShdw>
            </a:effectLst>
          </p:spPr>
        </p:pic>
        <p:grpSp>
          <p:nvGrpSpPr>
            <p:cNvPr id="167" name="Google Shape;167;p22"/>
            <p:cNvGrpSpPr/>
            <p:nvPr/>
          </p:nvGrpSpPr>
          <p:grpSpPr>
            <a:xfrm>
              <a:off x="205153" y="447675"/>
              <a:ext cx="8333936" cy="6410325"/>
              <a:chOff x="205153" y="447675"/>
              <a:chExt cx="8333936" cy="6410325"/>
            </a:xfrm>
          </p:grpSpPr>
          <p:sp>
            <p:nvSpPr>
              <p:cNvPr id="168" name="Google Shape;168;p22"/>
              <p:cNvSpPr txBox="1"/>
              <p:nvPr/>
            </p:nvSpPr>
            <p:spPr>
              <a:xfrm>
                <a:off x="492369" y="447675"/>
                <a:ext cx="540433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RDP Enumeration</a:t>
                </a:r>
                <a:endParaRPr b="1" sz="3600">
                  <a:solidFill>
                    <a:schemeClr val="lt1"/>
                  </a:solidFill>
                  <a:latin typeface="Montserrat"/>
                  <a:ea typeface="Montserrat"/>
                  <a:cs typeface="Montserrat"/>
                  <a:sym typeface="Montserrat"/>
                </a:endParaRPr>
              </a:p>
            </p:txBody>
          </p:sp>
          <p:grpSp>
            <p:nvGrpSpPr>
              <p:cNvPr id="169" name="Google Shape;169;p22"/>
              <p:cNvGrpSpPr/>
              <p:nvPr/>
            </p:nvGrpSpPr>
            <p:grpSpPr>
              <a:xfrm>
                <a:off x="205153" y="1648004"/>
                <a:ext cx="8333936" cy="5209996"/>
                <a:chOff x="205153" y="1648004"/>
                <a:chExt cx="8333936" cy="5209996"/>
              </a:xfrm>
            </p:grpSpPr>
            <p:sp>
              <p:nvSpPr>
                <p:cNvPr id="170" name="Google Shape;170;p22"/>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22"/>
                <p:cNvSpPr txBox="1"/>
                <p:nvPr/>
              </p:nvSpPr>
              <p:spPr>
                <a:xfrm>
                  <a:off x="492368" y="1718132"/>
                  <a:ext cx="7906044" cy="4093428"/>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RDP (Remote Desktop Protocol) enumeration involves gathering information about remote desktop services, such as open ports and user accounts.</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Discovering open RDP ports on a network.</a:t>
                  </a:r>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Enumerating user accounts with RDP access.</a:t>
                  </a:r>
                  <a:endParaRPr/>
                </a:p>
                <a:p>
                  <a:pPr indent="0" lvl="0" marL="0" marR="0" rtl="0" algn="l">
                    <a:spcBef>
                      <a:spcPts val="0"/>
                    </a:spcBef>
                    <a:spcAft>
                      <a:spcPts val="0"/>
                    </a:spcAft>
                    <a:buNone/>
                  </a:pPr>
                  <a:r>
                    <a:t/>
                  </a:r>
                  <a:endParaRPr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Nmap (with rdp scripts), rdpscan, Hydra.</a:t>
                  </a:r>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Techniques: Scan for open RDP ports using Nmap. Test for weak credentials with brute force.</a:t>
                  </a:r>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75" name="Shape 175"/>
        <p:cNvGrpSpPr/>
        <p:nvPr/>
      </p:nvGrpSpPr>
      <p:grpSpPr>
        <a:xfrm>
          <a:off x="0" y="0"/>
          <a:ext cx="0" cy="0"/>
          <a:chOff x="0" y="0"/>
          <a:chExt cx="0" cy="0"/>
        </a:xfrm>
      </p:grpSpPr>
      <p:sp>
        <p:nvSpPr>
          <p:cNvPr id="176" name="Google Shape;176;p23"/>
          <p:cNvSpPr/>
          <p:nvPr/>
        </p:nvSpPr>
        <p:spPr>
          <a:xfrm>
            <a:off x="443643" y="4590077"/>
            <a:ext cx="8207986" cy="168183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Arial"/>
                <a:ea typeface="Arial"/>
                <a:cs typeface="Arial"/>
                <a:sym typeface="Arial"/>
              </a:rPr>
              <a:t>Techniques and Tools:</a:t>
            </a:r>
            <a:endParaRPr b="1" sz="2000">
              <a:solidFill>
                <a:schemeClr val="lt1"/>
              </a:solidFill>
              <a:latin typeface="Arial"/>
              <a:ea typeface="Arial"/>
              <a:cs typeface="Arial"/>
              <a:sym typeface="Arial"/>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Tools: </a:t>
            </a:r>
            <a:r>
              <a:rPr lang="en-US" sz="2000">
                <a:solidFill>
                  <a:schemeClr val="lt1"/>
                </a:solidFill>
                <a:latin typeface="Arial"/>
                <a:ea typeface="Arial"/>
                <a:cs typeface="Arial"/>
                <a:sym typeface="Arial"/>
              </a:rPr>
              <a:t>Nmap, Masscan, Zenmap.</a:t>
            </a:r>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Techniques: </a:t>
            </a:r>
            <a:r>
              <a:rPr lang="en-US" sz="2000">
                <a:solidFill>
                  <a:schemeClr val="lt1"/>
                </a:solidFill>
                <a:latin typeface="Arial"/>
                <a:ea typeface="Arial"/>
                <a:cs typeface="Arial"/>
                <a:sym typeface="Arial"/>
              </a:rPr>
              <a:t>Use Nmap to perform TCP and UDP scans. Employ service version detection and OS fingerprinting for detailed information.</a:t>
            </a:r>
            <a:endParaRPr/>
          </a:p>
          <a:p>
            <a:pPr indent="0" lvl="0" marL="0" marR="0" rtl="0" algn="l">
              <a:spcBef>
                <a:spcPts val="0"/>
              </a:spcBef>
              <a:spcAft>
                <a:spcPts val="0"/>
              </a:spcAft>
              <a:buNone/>
            </a:pPr>
            <a:r>
              <a:t/>
            </a:r>
            <a:endParaRPr sz="2000">
              <a:solidFill>
                <a:schemeClr val="lt1"/>
              </a:solidFill>
              <a:latin typeface="Arial"/>
              <a:ea typeface="Arial"/>
              <a:cs typeface="Arial"/>
              <a:sym typeface="Arial"/>
            </a:endParaRPr>
          </a:p>
        </p:txBody>
      </p:sp>
      <p:grpSp>
        <p:nvGrpSpPr>
          <p:cNvPr id="177" name="Google Shape;177;p23"/>
          <p:cNvGrpSpPr/>
          <p:nvPr/>
        </p:nvGrpSpPr>
        <p:grpSpPr>
          <a:xfrm>
            <a:off x="584320" y="296593"/>
            <a:ext cx="7926633" cy="3970318"/>
            <a:chOff x="837539" y="1050814"/>
            <a:chExt cx="7926633" cy="3970318"/>
          </a:xfrm>
        </p:grpSpPr>
        <p:sp>
          <p:nvSpPr>
            <p:cNvPr id="178" name="Google Shape;178;p23"/>
            <p:cNvSpPr txBox="1"/>
            <p:nvPr/>
          </p:nvSpPr>
          <p:spPr>
            <a:xfrm>
              <a:off x="837540" y="1050814"/>
              <a:ext cx="621037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Port Enumeration Techniques</a:t>
              </a:r>
              <a:endParaRPr b="1" sz="3600">
                <a:solidFill>
                  <a:schemeClr val="lt1"/>
                </a:solidFill>
                <a:latin typeface="Montserrat"/>
                <a:ea typeface="Montserrat"/>
                <a:cs typeface="Montserrat"/>
                <a:sym typeface="Montserrat"/>
              </a:endParaRPr>
            </a:p>
          </p:txBody>
        </p:sp>
        <p:sp>
          <p:nvSpPr>
            <p:cNvPr id="179" name="Google Shape;179;p23"/>
            <p:cNvSpPr txBox="1"/>
            <p:nvPr/>
          </p:nvSpPr>
          <p:spPr>
            <a:xfrm>
              <a:off x="837539" y="1697145"/>
              <a:ext cx="7926633" cy="332398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Port enumeration involves scanning a network to identify open ports and services running on a system, helping to map the network structure and identify potential entry points.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Identifying open HTTP and HTTPS ports on a web server.</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Discovering open database ports like MySQL or PostgreSQL on a server.</a:t>
              </a:r>
              <a:endParaRPr/>
            </a:p>
          </p:txBody>
        </p:sp>
      </p:grpSp>
      <p:pic>
        <p:nvPicPr>
          <p:cNvPr id="180" name="Google Shape;180;p23"/>
          <p:cNvPicPr preferRelativeResize="0"/>
          <p:nvPr/>
        </p:nvPicPr>
        <p:blipFill rotWithShape="1">
          <a:blip r:embed="rId3">
            <a:alphaModFix/>
          </a:blip>
          <a:srcRect b="0" l="0" r="0" t="0"/>
          <a:stretch/>
        </p:blipFill>
        <p:spPr>
          <a:xfrm>
            <a:off x="8510953" y="619758"/>
            <a:ext cx="3540371" cy="273364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84" name="Shape 184"/>
        <p:cNvGrpSpPr/>
        <p:nvPr/>
      </p:nvGrpSpPr>
      <p:grpSpPr>
        <a:xfrm>
          <a:off x="0" y="0"/>
          <a:ext cx="0" cy="0"/>
          <a:chOff x="0" y="0"/>
          <a:chExt cx="0" cy="0"/>
        </a:xfrm>
      </p:grpSpPr>
      <p:sp>
        <p:nvSpPr>
          <p:cNvPr id="185" name="Google Shape;185;p24"/>
          <p:cNvSpPr txBox="1"/>
          <p:nvPr/>
        </p:nvSpPr>
        <p:spPr>
          <a:xfrm>
            <a:off x="258424" y="535578"/>
            <a:ext cx="391352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User Enumeration</a:t>
            </a:r>
            <a:endParaRPr b="1" sz="3600">
              <a:solidFill>
                <a:schemeClr val="lt1"/>
              </a:solidFill>
              <a:latin typeface="Montserrat"/>
              <a:ea typeface="Montserrat"/>
              <a:cs typeface="Montserrat"/>
              <a:sym typeface="Montserrat"/>
            </a:endParaRPr>
          </a:p>
        </p:txBody>
      </p:sp>
      <p:sp>
        <p:nvSpPr>
          <p:cNvPr id="186" name="Google Shape;186;p24"/>
          <p:cNvSpPr txBox="1"/>
          <p:nvPr/>
        </p:nvSpPr>
        <p:spPr>
          <a:xfrm>
            <a:off x="258424" y="1704882"/>
            <a:ext cx="11460437" cy="47089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User enumeration involves identifying valid usernames on a system or network, which can help attackers in brute-force attacks or gaining unauthorized access.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Listing valid usernames on a web application login page</a:t>
            </a:r>
            <a:r>
              <a:rPr b="1" lang="en-US" sz="2000">
                <a:solidFill>
                  <a:schemeClr val="lt1"/>
                </a:solidFill>
                <a:latin typeface="Calibri"/>
                <a:ea typeface="Calibri"/>
                <a:cs typeface="Calibri"/>
                <a:sym typeface="Calibri"/>
              </a:rPr>
              <a:t>.</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Enumerating users on a WordPress site using the `/?author=1` method.</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Metasploit, Burp Suite, WPScan.</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error messages and responses to infer valid usernames. Exploit specific application vulnerabilities for user enumeration.</a:t>
            </a:r>
            <a:endParaRPr/>
          </a:p>
        </p:txBody>
      </p:sp>
      <p:pic>
        <p:nvPicPr>
          <p:cNvPr id="187" name="Google Shape;187;p24"/>
          <p:cNvPicPr preferRelativeResize="0"/>
          <p:nvPr/>
        </p:nvPicPr>
        <p:blipFill rotWithShape="1">
          <a:blip r:embed="rId3">
            <a:alphaModFix/>
          </a:blip>
          <a:srcRect b="0" l="22851" r="22641" t="0"/>
          <a:stretch/>
        </p:blipFill>
        <p:spPr>
          <a:xfrm>
            <a:off x="8033657" y="260977"/>
            <a:ext cx="3396344" cy="1841863"/>
          </a:xfrm>
          <a:prstGeom prst="rect">
            <a:avLst/>
          </a:prstGeom>
          <a:noFill/>
          <a:ln cap="sq" cmpd="thickThin" w="228600">
            <a:solidFill>
              <a:srgbClr val="000000"/>
            </a:solidFill>
            <a:prstDash val="solid"/>
            <a:miter lim="800000"/>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91" name="Shape 191"/>
        <p:cNvGrpSpPr/>
        <p:nvPr/>
      </p:nvGrpSpPr>
      <p:grpSpPr>
        <a:xfrm>
          <a:off x="0" y="0"/>
          <a:ext cx="0" cy="0"/>
          <a:chOff x="0" y="0"/>
          <a:chExt cx="0" cy="0"/>
        </a:xfrm>
      </p:grpSpPr>
      <p:grpSp>
        <p:nvGrpSpPr>
          <p:cNvPr id="192" name="Google Shape;192;p25"/>
          <p:cNvGrpSpPr/>
          <p:nvPr/>
        </p:nvGrpSpPr>
        <p:grpSpPr>
          <a:xfrm>
            <a:off x="289234" y="436099"/>
            <a:ext cx="11624093" cy="6230937"/>
            <a:chOff x="470596" y="793663"/>
            <a:chExt cx="11367942" cy="7686698"/>
          </a:xfrm>
        </p:grpSpPr>
        <p:pic>
          <p:nvPicPr>
            <p:cNvPr id="193" name="Google Shape;193;p25"/>
            <p:cNvPicPr preferRelativeResize="0"/>
            <p:nvPr/>
          </p:nvPicPr>
          <p:blipFill rotWithShape="1">
            <a:blip r:embed="rId3">
              <a:alphaModFix/>
            </a:blip>
            <a:srcRect b="20633" l="0" r="0" t="1807"/>
            <a:stretch/>
          </p:blipFill>
          <p:spPr>
            <a:xfrm>
              <a:off x="7520586" y="2481486"/>
              <a:ext cx="4317952" cy="5108389"/>
            </a:xfrm>
            <a:prstGeom prst="ellipse">
              <a:avLst/>
            </a:prstGeom>
            <a:noFill/>
            <a:ln>
              <a:noFill/>
            </a:ln>
            <a:effectLst>
              <a:outerShdw blurRad="127000" sx="102000" rotWithShape="0" algn="ctr" sy="102000">
                <a:srgbClr val="000000">
                  <a:alpha val="24705"/>
                </a:srgbClr>
              </a:outerShdw>
            </a:effectLst>
          </p:spPr>
        </p:pic>
        <p:grpSp>
          <p:nvGrpSpPr>
            <p:cNvPr id="194" name="Google Shape;194;p25"/>
            <p:cNvGrpSpPr/>
            <p:nvPr/>
          </p:nvGrpSpPr>
          <p:grpSpPr>
            <a:xfrm>
              <a:off x="470596" y="793663"/>
              <a:ext cx="8095444" cy="7686698"/>
              <a:chOff x="470596" y="679906"/>
              <a:chExt cx="8095444" cy="7686698"/>
            </a:xfrm>
          </p:grpSpPr>
          <p:sp>
            <p:nvSpPr>
              <p:cNvPr id="195" name="Google Shape;195;p25"/>
              <p:cNvSpPr txBox="1"/>
              <p:nvPr/>
            </p:nvSpPr>
            <p:spPr>
              <a:xfrm>
                <a:off x="470596" y="679906"/>
                <a:ext cx="4840447" cy="79733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Montserrat"/>
                    <a:ea typeface="Montserrat"/>
                    <a:cs typeface="Montserrat"/>
                    <a:sym typeface="Montserrat"/>
                  </a:rPr>
                  <a:t>Share Enumeration</a:t>
                </a:r>
                <a:endParaRPr b="1" sz="3600">
                  <a:solidFill>
                    <a:schemeClr val="lt1"/>
                  </a:solidFill>
                  <a:latin typeface="Montserrat"/>
                  <a:ea typeface="Montserrat"/>
                  <a:cs typeface="Montserrat"/>
                  <a:sym typeface="Montserrat"/>
                </a:endParaRPr>
              </a:p>
            </p:txBody>
          </p:sp>
          <p:sp>
            <p:nvSpPr>
              <p:cNvPr id="196" name="Google Shape;196;p25"/>
              <p:cNvSpPr txBox="1"/>
              <p:nvPr/>
            </p:nvSpPr>
            <p:spPr>
              <a:xfrm>
                <a:off x="470596" y="1477242"/>
                <a:ext cx="8095444" cy="688936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Share enumeration involves identifying shared resources, such as files and printers, on a network, which may reveal sensitive information.</a:t>
                </a:r>
                <a:endParaRPr/>
              </a:p>
              <a:p>
                <a:pPr indent="0" lvl="0" marL="0" marR="0" rtl="0" algn="l">
                  <a:lnSpc>
                    <a:spcPct val="150000"/>
                  </a:lnSpc>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Listing shared folders on a Windows network.</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Identifying shared printers and their configurations.</a:t>
                </a:r>
                <a:endParaRPr/>
              </a:p>
              <a:p>
                <a:pPr indent="0" lvl="0" marL="0" marR="0" rtl="0" algn="l">
                  <a:lnSpc>
                    <a:spcPct val="150000"/>
                  </a:lnSpc>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smbclient, enum4linux, Nmap (with smb scripts).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smbclient to list shares and access permissions. Test for anonymous access to shared resources.</a:t>
                </a: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0" name="Shape 200"/>
        <p:cNvGrpSpPr/>
        <p:nvPr/>
      </p:nvGrpSpPr>
      <p:grpSpPr>
        <a:xfrm>
          <a:off x="0" y="0"/>
          <a:ext cx="0" cy="0"/>
          <a:chOff x="0" y="0"/>
          <a:chExt cx="0" cy="0"/>
        </a:xfrm>
      </p:grpSpPr>
      <p:sp>
        <p:nvSpPr>
          <p:cNvPr id="201" name="Google Shape;201;p26"/>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2" name="Google Shape;202;p26"/>
          <p:cNvSpPr txBox="1"/>
          <p:nvPr/>
        </p:nvSpPr>
        <p:spPr>
          <a:xfrm>
            <a:off x="449872" y="590118"/>
            <a:ext cx="5169878"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Vulnerability Enumeration</a:t>
            </a:r>
            <a:endParaRPr b="1" sz="3600">
              <a:solidFill>
                <a:schemeClr val="lt1"/>
              </a:solidFill>
              <a:latin typeface="Montserrat"/>
              <a:ea typeface="Montserrat"/>
              <a:cs typeface="Montserrat"/>
              <a:sym typeface="Montserrat"/>
            </a:endParaRPr>
          </a:p>
        </p:txBody>
      </p:sp>
      <p:sp>
        <p:nvSpPr>
          <p:cNvPr id="203" name="Google Shape;203;p26"/>
          <p:cNvSpPr txBox="1"/>
          <p:nvPr/>
        </p:nvSpPr>
        <p:spPr>
          <a:xfrm>
            <a:off x="68068" y="2316490"/>
            <a:ext cx="11725422" cy="47089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Vulnerability enumeration involves identifying and cataloging vulnerabilities in systems, networks, or applications that could be exploited by attackers.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Scanning a web server for known software vulnerabilities.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Identifying outdated software versions on a network with known security flaws.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Nessus, OpenVAS, Qualys.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Perform regular vulnerability scans and patch management. Use CVE databases to track known vulnerabilities.</a:t>
            </a:r>
            <a:endParaRPr/>
          </a:p>
        </p:txBody>
      </p:sp>
      <p:pic>
        <p:nvPicPr>
          <p:cNvPr id="204" name="Google Shape;204;p26"/>
          <p:cNvPicPr preferRelativeResize="0"/>
          <p:nvPr/>
        </p:nvPicPr>
        <p:blipFill rotWithShape="1">
          <a:blip r:embed="rId3">
            <a:alphaModFix/>
          </a:blip>
          <a:srcRect b="0" l="0" r="0" t="0"/>
          <a:stretch/>
        </p:blipFill>
        <p:spPr>
          <a:xfrm>
            <a:off x="7429500" y="366408"/>
            <a:ext cx="4363990" cy="2454744"/>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8" name="Shape 208"/>
        <p:cNvGrpSpPr/>
        <p:nvPr/>
      </p:nvGrpSpPr>
      <p:grpSpPr>
        <a:xfrm>
          <a:off x="0" y="0"/>
          <a:ext cx="0" cy="0"/>
          <a:chOff x="0" y="0"/>
          <a:chExt cx="0" cy="0"/>
        </a:xfrm>
      </p:grpSpPr>
      <p:grpSp>
        <p:nvGrpSpPr>
          <p:cNvPr id="209" name="Google Shape;209;p27"/>
          <p:cNvGrpSpPr/>
          <p:nvPr/>
        </p:nvGrpSpPr>
        <p:grpSpPr>
          <a:xfrm>
            <a:off x="1659925" y="1576395"/>
            <a:ext cx="8872151" cy="3344627"/>
            <a:chOff x="1659925" y="1622451"/>
            <a:chExt cx="8872151" cy="3344627"/>
          </a:xfrm>
        </p:grpSpPr>
        <p:sp>
          <p:nvSpPr>
            <p:cNvPr id="210" name="Google Shape;210;p27"/>
            <p:cNvSpPr txBox="1"/>
            <p:nvPr/>
          </p:nvSpPr>
          <p:spPr>
            <a:xfrm>
              <a:off x="1659925" y="1622451"/>
              <a:ext cx="8872151" cy="175432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lt1"/>
                </a:buClr>
                <a:buSzPts val="5400"/>
                <a:buFont typeface="Montserrat"/>
                <a:buNone/>
              </a:pPr>
              <a:r>
                <a:rPr b="1" i="0" lang="en-US" sz="5400" u="none" cap="none" strike="noStrike">
                  <a:solidFill>
                    <a:schemeClr val="lt1"/>
                  </a:solidFill>
                  <a:latin typeface="Montserrat"/>
                  <a:ea typeface="Montserrat"/>
                  <a:cs typeface="Montserrat"/>
                  <a:sym typeface="Montserrat"/>
                </a:rPr>
                <a:t>Thank You!</a:t>
              </a:r>
              <a:endParaRPr/>
            </a:p>
            <a:p>
              <a:pPr indent="0" lvl="0" marL="0" marR="0" rtl="0" algn="ctr">
                <a:lnSpc>
                  <a:spcPct val="100000"/>
                </a:lnSpc>
                <a:spcBef>
                  <a:spcPts val="0"/>
                </a:spcBef>
                <a:spcAft>
                  <a:spcPts val="0"/>
                </a:spcAft>
                <a:buClr>
                  <a:schemeClr val="lt1"/>
                </a:buClr>
                <a:buSzPts val="5400"/>
                <a:buFont typeface="Montserrat"/>
                <a:buNone/>
              </a:pPr>
              <a:r>
                <a:rPr b="1" lang="en-US" sz="5400">
                  <a:solidFill>
                    <a:schemeClr val="lt1"/>
                  </a:solidFill>
                  <a:latin typeface="Montserrat"/>
                  <a:ea typeface="Montserrat"/>
                  <a:cs typeface="Montserrat"/>
                  <a:sym typeface="Montserrat"/>
                </a:rPr>
                <a:t>Happy Hacking.</a:t>
              </a:r>
              <a:endParaRPr b="1" i="0" sz="5400" u="none" cap="none" strike="noStrike">
                <a:solidFill>
                  <a:schemeClr val="lt1"/>
                </a:solidFill>
                <a:latin typeface="Montserrat"/>
                <a:ea typeface="Montserrat"/>
                <a:cs typeface="Montserrat"/>
                <a:sym typeface="Montserrat"/>
              </a:endParaRPr>
            </a:p>
          </p:txBody>
        </p:sp>
        <p:sp>
          <p:nvSpPr>
            <p:cNvPr id="211" name="Google Shape;211;p27"/>
            <p:cNvSpPr/>
            <p:nvPr/>
          </p:nvSpPr>
          <p:spPr>
            <a:xfrm>
              <a:off x="2668859" y="4659301"/>
              <a:ext cx="6854283" cy="3077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Montserrat"/>
                <a:ea typeface="Montserrat"/>
                <a:cs typeface="Montserrat"/>
                <a:sym typeface="Montserrat"/>
              </a:endParaRPr>
            </a:p>
          </p:txBody>
        </p:sp>
        <p:sp>
          <p:nvSpPr>
            <p:cNvPr id="212" name="Google Shape;212;p27"/>
            <p:cNvSpPr/>
            <p:nvPr/>
          </p:nvSpPr>
          <p:spPr>
            <a:xfrm>
              <a:off x="2668859" y="4098910"/>
              <a:ext cx="6854283"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Montserrat"/>
                <a:ea typeface="Montserrat"/>
                <a:cs typeface="Montserrat"/>
                <a:sym typeface="Montserra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4" name="Shape 94"/>
        <p:cNvGrpSpPr/>
        <p:nvPr/>
      </p:nvGrpSpPr>
      <p:grpSpPr>
        <a:xfrm>
          <a:off x="0" y="0"/>
          <a:ext cx="0" cy="0"/>
          <a:chOff x="0" y="0"/>
          <a:chExt cx="0" cy="0"/>
        </a:xfrm>
      </p:grpSpPr>
      <p:grpSp>
        <p:nvGrpSpPr>
          <p:cNvPr id="95" name="Google Shape;95;p14"/>
          <p:cNvGrpSpPr/>
          <p:nvPr/>
        </p:nvGrpSpPr>
        <p:grpSpPr>
          <a:xfrm>
            <a:off x="289234" y="436099"/>
            <a:ext cx="11902765" cy="5838092"/>
            <a:chOff x="470596" y="793663"/>
            <a:chExt cx="11640474" cy="7202071"/>
          </a:xfrm>
        </p:grpSpPr>
        <p:pic>
          <p:nvPicPr>
            <p:cNvPr id="96" name="Google Shape;96;p14"/>
            <p:cNvPicPr preferRelativeResize="0"/>
            <p:nvPr/>
          </p:nvPicPr>
          <p:blipFill rotWithShape="1">
            <a:blip r:embed="rId3">
              <a:alphaModFix/>
            </a:blip>
            <a:srcRect b="0" l="0" r="0" t="0"/>
            <a:stretch/>
          </p:blipFill>
          <p:spPr>
            <a:xfrm>
              <a:off x="8223211" y="2463402"/>
              <a:ext cx="3887859" cy="5027814"/>
            </a:xfrm>
            <a:prstGeom prst="ellipse">
              <a:avLst/>
            </a:prstGeom>
            <a:noFill/>
            <a:ln>
              <a:noFill/>
            </a:ln>
            <a:effectLst>
              <a:outerShdw blurRad="127000" sx="102000" rotWithShape="0" algn="ctr" sy="102000">
                <a:srgbClr val="000000">
                  <a:alpha val="24705"/>
                </a:srgbClr>
              </a:outerShdw>
            </a:effectLst>
          </p:spPr>
        </p:pic>
        <p:grpSp>
          <p:nvGrpSpPr>
            <p:cNvPr id="97" name="Google Shape;97;p14"/>
            <p:cNvGrpSpPr/>
            <p:nvPr/>
          </p:nvGrpSpPr>
          <p:grpSpPr>
            <a:xfrm>
              <a:off x="470596" y="793663"/>
              <a:ext cx="8095444" cy="7202071"/>
              <a:chOff x="470596" y="679906"/>
              <a:chExt cx="8095444" cy="7202071"/>
            </a:xfrm>
          </p:grpSpPr>
          <p:sp>
            <p:nvSpPr>
              <p:cNvPr id="98" name="Google Shape;98;p14"/>
              <p:cNvSpPr txBox="1"/>
              <p:nvPr/>
            </p:nvSpPr>
            <p:spPr>
              <a:xfrm>
                <a:off x="470596" y="679906"/>
                <a:ext cx="4840447" cy="79733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600" u="none" cap="none" strike="noStrike">
                    <a:solidFill>
                      <a:schemeClr val="lt1"/>
                    </a:solidFill>
                    <a:latin typeface="Montserrat"/>
                    <a:ea typeface="Montserrat"/>
                    <a:cs typeface="Montserrat"/>
                    <a:sym typeface="Montserrat"/>
                  </a:rPr>
                  <a:t>SNMP Enumeration</a:t>
                </a:r>
                <a:endParaRPr b="1" sz="3600">
                  <a:solidFill>
                    <a:schemeClr val="lt1"/>
                  </a:solidFill>
                  <a:latin typeface="Montserrat"/>
                  <a:ea typeface="Montserrat"/>
                  <a:cs typeface="Montserrat"/>
                  <a:sym typeface="Montserrat"/>
                </a:endParaRPr>
              </a:p>
            </p:txBody>
          </p:sp>
          <p:sp>
            <p:nvSpPr>
              <p:cNvPr id="99" name="Google Shape;99;p14"/>
              <p:cNvSpPr txBox="1"/>
              <p:nvPr/>
            </p:nvSpPr>
            <p:spPr>
              <a:xfrm>
                <a:off x="470596" y="2072816"/>
                <a:ext cx="8095444" cy="580916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SNMP (Simple Network Management Protocol) enumeration involves gathering information about network devices, such as routers, switches, and computers, using SNMP. This protocol allows administrators to monitor and manage network performance, find network issues, and track network configurations.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1. Using SNMP to retrieve a list of network interfaces and their configurations on a router.</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2. Collecting system uptime and performance metrics from a server.</a:t>
                </a:r>
                <a:endParaRPr sz="2000">
                  <a:solidFill>
                    <a:schemeClr val="lt1"/>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3" name="Shape 103"/>
        <p:cNvGrpSpPr/>
        <p:nvPr/>
      </p:nvGrpSpPr>
      <p:grpSpPr>
        <a:xfrm>
          <a:off x="0" y="0"/>
          <a:ext cx="0" cy="0"/>
          <a:chOff x="0" y="0"/>
          <a:chExt cx="0" cy="0"/>
        </a:xfrm>
      </p:grpSpPr>
      <p:grpSp>
        <p:nvGrpSpPr>
          <p:cNvPr id="104" name="Google Shape;104;p15"/>
          <p:cNvGrpSpPr/>
          <p:nvPr/>
        </p:nvGrpSpPr>
        <p:grpSpPr>
          <a:xfrm>
            <a:off x="289234" y="1114449"/>
            <a:ext cx="11902765" cy="4254384"/>
            <a:chOff x="470596" y="1630499"/>
            <a:chExt cx="11640474" cy="5248354"/>
          </a:xfrm>
        </p:grpSpPr>
        <p:pic>
          <p:nvPicPr>
            <p:cNvPr id="105" name="Google Shape;105;p15"/>
            <p:cNvPicPr preferRelativeResize="0"/>
            <p:nvPr/>
          </p:nvPicPr>
          <p:blipFill rotWithShape="1">
            <a:blip r:embed="rId3">
              <a:alphaModFix/>
            </a:blip>
            <a:srcRect b="0" l="0" r="0" t="0"/>
            <a:stretch/>
          </p:blipFill>
          <p:spPr>
            <a:xfrm>
              <a:off x="8402061" y="2174027"/>
              <a:ext cx="3709009" cy="4704826"/>
            </a:xfrm>
            <a:prstGeom prst="ellipse">
              <a:avLst/>
            </a:prstGeom>
            <a:noFill/>
            <a:ln>
              <a:noFill/>
            </a:ln>
            <a:effectLst>
              <a:outerShdw blurRad="127000" sx="102000" rotWithShape="0" algn="ctr" sy="102000">
                <a:srgbClr val="000000">
                  <a:alpha val="24705"/>
                </a:srgbClr>
              </a:outerShdw>
            </a:effectLst>
          </p:spPr>
        </p:pic>
        <p:grpSp>
          <p:nvGrpSpPr>
            <p:cNvPr id="106" name="Google Shape;106;p15"/>
            <p:cNvGrpSpPr/>
            <p:nvPr/>
          </p:nvGrpSpPr>
          <p:grpSpPr>
            <a:xfrm>
              <a:off x="470596" y="1630499"/>
              <a:ext cx="8095444" cy="4361878"/>
              <a:chOff x="470596" y="1516742"/>
              <a:chExt cx="8095444" cy="4361878"/>
            </a:xfrm>
          </p:grpSpPr>
          <p:sp>
            <p:nvSpPr>
              <p:cNvPr id="107" name="Google Shape;107;p15"/>
              <p:cNvSpPr txBox="1"/>
              <p:nvPr/>
            </p:nvSpPr>
            <p:spPr>
              <a:xfrm>
                <a:off x="470596" y="1516742"/>
                <a:ext cx="4840447" cy="79733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Montserrat"/>
                    <a:ea typeface="Montserrat"/>
                    <a:cs typeface="Montserrat"/>
                    <a:sym typeface="Montserrat"/>
                  </a:rPr>
                  <a:t>SNMP Enumeration</a:t>
                </a:r>
                <a:endParaRPr b="1" sz="3600">
                  <a:solidFill>
                    <a:schemeClr val="lt1"/>
                  </a:solidFill>
                  <a:latin typeface="Montserrat"/>
                  <a:ea typeface="Montserrat"/>
                  <a:cs typeface="Montserrat"/>
                  <a:sym typeface="Montserrat"/>
                </a:endParaRPr>
              </a:p>
            </p:txBody>
          </p:sp>
          <p:sp>
            <p:nvSpPr>
              <p:cNvPr id="108" name="Google Shape;108;p15"/>
              <p:cNvSpPr txBox="1"/>
              <p:nvPr/>
            </p:nvSpPr>
            <p:spPr>
              <a:xfrm>
                <a:off x="470596" y="2917087"/>
                <a:ext cx="8095444" cy="296153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SNMPwalk, SNMPCheck, SolarWinds SNMP Enabler.</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SNMPwalk to query devices for available SNMP data using community strings. Scan for default SNMP community strings like "public" and "private."</a:t>
                </a:r>
                <a:endParaRPr sz="2000">
                  <a:solidFill>
                    <a:schemeClr val="lt1"/>
                  </a:solidFill>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2" name="Shape 112"/>
        <p:cNvGrpSpPr/>
        <p:nvPr/>
      </p:nvGrpSpPr>
      <p:grpSpPr>
        <a:xfrm>
          <a:off x="0" y="0"/>
          <a:ext cx="0" cy="0"/>
          <a:chOff x="0" y="0"/>
          <a:chExt cx="0" cy="0"/>
        </a:xfrm>
      </p:grpSpPr>
      <p:sp>
        <p:nvSpPr>
          <p:cNvPr id="113" name="Google Shape;113;p16"/>
          <p:cNvSpPr txBox="1"/>
          <p:nvPr/>
        </p:nvSpPr>
        <p:spPr>
          <a:xfrm>
            <a:off x="258424" y="1502688"/>
            <a:ext cx="391352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LDAP Enumeration</a:t>
            </a:r>
            <a:endParaRPr b="1" sz="3600">
              <a:solidFill>
                <a:schemeClr val="lt1"/>
              </a:solidFill>
              <a:latin typeface="Montserrat"/>
              <a:ea typeface="Montserrat"/>
              <a:cs typeface="Montserrat"/>
              <a:sym typeface="Montserrat"/>
            </a:endParaRPr>
          </a:p>
        </p:txBody>
      </p:sp>
      <p:sp>
        <p:nvSpPr>
          <p:cNvPr id="114" name="Google Shape;114;p16"/>
          <p:cNvSpPr txBox="1"/>
          <p:nvPr/>
        </p:nvSpPr>
        <p:spPr>
          <a:xfrm>
            <a:off x="258424" y="2149019"/>
            <a:ext cx="11460437" cy="47089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LDAP (Lightweight Directory Access Protocol) enumeration involves extracting information from directory services like Active Directory. It can provide data about users, groups, roles, and other networked resources.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a:t>
            </a:r>
            <a:r>
              <a:rPr lang="en-US" sz="2000">
                <a:solidFill>
                  <a:schemeClr val="lt1"/>
                </a:solidFill>
                <a:latin typeface="Calibri"/>
                <a:ea typeface="Calibri"/>
                <a:cs typeface="Calibri"/>
                <a:sym typeface="Calibri"/>
              </a:rPr>
              <a:t>. Retrieving a list of users and their email addresses from an LDAP directory.</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2. Extracting group membership details from Active Directory</a:t>
            </a:r>
            <a:r>
              <a:rPr b="1" lang="en-US" sz="2000">
                <a:solidFill>
                  <a:schemeClr val="lt1"/>
                </a:solidFill>
                <a:latin typeface="Calibri"/>
                <a:ea typeface="Calibri"/>
                <a:cs typeface="Calibri"/>
                <a:sym typeface="Calibri"/>
              </a:rPr>
              <a:t>.</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ldapsearch, JXplorer, Softerra LDAP Browser.</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a:t>
            </a:r>
            <a:r>
              <a:rPr lang="en-US" sz="2000">
                <a:solidFill>
                  <a:schemeClr val="lt1"/>
                </a:solidFill>
                <a:latin typeface="Calibri"/>
                <a:ea typeface="Calibri"/>
                <a:cs typeface="Calibri"/>
                <a:sym typeface="Calibri"/>
              </a:rPr>
              <a:t>: Use ldapsearch to query the LDAP directory for objects and attributes. Try anonymous binds or weak credentials to access information.</a:t>
            </a:r>
            <a:endParaRPr/>
          </a:p>
        </p:txBody>
      </p:sp>
      <p:pic>
        <p:nvPicPr>
          <p:cNvPr id="115" name="Google Shape;115;p16"/>
          <p:cNvPicPr preferRelativeResize="0"/>
          <p:nvPr/>
        </p:nvPicPr>
        <p:blipFill rotWithShape="1">
          <a:blip r:embed="rId3">
            <a:alphaModFix/>
          </a:blip>
          <a:srcRect b="0" l="0" r="0" t="0"/>
          <a:stretch/>
        </p:blipFill>
        <p:spPr>
          <a:xfrm>
            <a:off x="7107672" y="91440"/>
            <a:ext cx="4611189" cy="259950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9" name="Shape 119"/>
        <p:cNvGrpSpPr/>
        <p:nvPr/>
      </p:nvGrpSpPr>
      <p:grpSpPr>
        <a:xfrm>
          <a:off x="0" y="0"/>
          <a:ext cx="0" cy="0"/>
          <a:chOff x="0" y="0"/>
          <a:chExt cx="0" cy="0"/>
        </a:xfrm>
      </p:grpSpPr>
      <p:sp>
        <p:nvSpPr>
          <p:cNvPr id="120" name="Google Shape;120;p17"/>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17"/>
          <p:cNvSpPr txBox="1"/>
          <p:nvPr/>
        </p:nvSpPr>
        <p:spPr>
          <a:xfrm>
            <a:off x="1230923" y="313120"/>
            <a:ext cx="413824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SMB Enumeration</a:t>
            </a:r>
            <a:endParaRPr b="1" sz="3600">
              <a:solidFill>
                <a:schemeClr val="lt1"/>
              </a:solidFill>
              <a:latin typeface="Montserrat"/>
              <a:ea typeface="Montserrat"/>
              <a:cs typeface="Montserrat"/>
              <a:sym typeface="Montserrat"/>
            </a:endParaRPr>
          </a:p>
        </p:txBody>
      </p:sp>
      <p:sp>
        <p:nvSpPr>
          <p:cNvPr id="122" name="Google Shape;122;p17"/>
          <p:cNvSpPr txBox="1"/>
          <p:nvPr/>
        </p:nvSpPr>
        <p:spPr>
          <a:xfrm>
            <a:off x="68068" y="2411740"/>
            <a:ext cx="11725422" cy="424731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SMB (Server Message Block) enumeration is the process of collecting information from Windows-based networks, such as shared resources, user accounts, and services, using the SMB protocol.</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1. Listing shared folders on a network using SMB.</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2. Enumerating user accounts with shared access permissions.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enum4linux, smbclient, Nmap (with smb scripts).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enum4linux to list shares, users, and policies. Check for null session vulnerabilities.</a:t>
            </a:r>
            <a:endParaRPr/>
          </a:p>
        </p:txBody>
      </p:sp>
      <p:pic>
        <p:nvPicPr>
          <p:cNvPr id="123" name="Google Shape;123;p17"/>
          <p:cNvPicPr preferRelativeResize="0"/>
          <p:nvPr/>
        </p:nvPicPr>
        <p:blipFill rotWithShape="1">
          <a:blip r:embed="rId3">
            <a:alphaModFix/>
          </a:blip>
          <a:srcRect b="0" l="0" r="0" t="0"/>
          <a:stretch/>
        </p:blipFill>
        <p:spPr>
          <a:xfrm>
            <a:off x="7076803" y="215761"/>
            <a:ext cx="4363990" cy="239180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7" name="Shape 127"/>
        <p:cNvGrpSpPr/>
        <p:nvPr/>
      </p:nvGrpSpPr>
      <p:grpSpPr>
        <a:xfrm>
          <a:off x="0" y="0"/>
          <a:ext cx="0" cy="0"/>
          <a:chOff x="0" y="0"/>
          <a:chExt cx="0" cy="0"/>
        </a:xfrm>
      </p:grpSpPr>
      <p:grpSp>
        <p:nvGrpSpPr>
          <p:cNvPr id="128" name="Google Shape;128;p18"/>
          <p:cNvGrpSpPr/>
          <p:nvPr/>
        </p:nvGrpSpPr>
        <p:grpSpPr>
          <a:xfrm>
            <a:off x="205153" y="447675"/>
            <a:ext cx="11986847" cy="6410325"/>
            <a:chOff x="205153" y="447675"/>
            <a:chExt cx="11986847" cy="6410325"/>
          </a:xfrm>
        </p:grpSpPr>
        <p:pic>
          <p:nvPicPr>
            <p:cNvPr id="129" name="Google Shape;129;p18"/>
            <p:cNvPicPr preferRelativeResize="0"/>
            <p:nvPr/>
          </p:nvPicPr>
          <p:blipFill rotWithShape="1">
            <a:blip r:embed="rId3">
              <a:alphaModFix/>
            </a:blip>
            <a:srcRect b="0" l="0" r="0" t="0"/>
            <a:stretch/>
          </p:blipFill>
          <p:spPr>
            <a:xfrm>
              <a:off x="8539089" y="2063931"/>
              <a:ext cx="3652911" cy="3344091"/>
            </a:xfrm>
            <a:prstGeom prst="rect">
              <a:avLst/>
            </a:prstGeom>
            <a:noFill/>
            <a:ln>
              <a:noFill/>
            </a:ln>
            <a:effectLst>
              <a:reflection blurRad="0" dir="5400000" dist="50800" endA="300" endPos="38500" kx="0" rotWithShape="0" algn="bl" stA="50000" stPos="0" sy="-100000" ky="0"/>
            </a:effectLst>
          </p:spPr>
        </p:pic>
        <p:grpSp>
          <p:nvGrpSpPr>
            <p:cNvPr id="130" name="Google Shape;130;p18"/>
            <p:cNvGrpSpPr/>
            <p:nvPr/>
          </p:nvGrpSpPr>
          <p:grpSpPr>
            <a:xfrm>
              <a:off x="205153" y="447675"/>
              <a:ext cx="8333936" cy="6410325"/>
              <a:chOff x="205153" y="447675"/>
              <a:chExt cx="8333936" cy="6410325"/>
            </a:xfrm>
          </p:grpSpPr>
          <p:sp>
            <p:nvSpPr>
              <p:cNvPr id="131" name="Google Shape;131;p18"/>
              <p:cNvSpPr txBox="1"/>
              <p:nvPr/>
            </p:nvSpPr>
            <p:spPr>
              <a:xfrm>
                <a:off x="492369" y="447675"/>
                <a:ext cx="540433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DNS Enumeration</a:t>
                </a:r>
                <a:endParaRPr b="1" sz="3600">
                  <a:solidFill>
                    <a:schemeClr val="lt1"/>
                  </a:solidFill>
                  <a:latin typeface="Montserrat"/>
                  <a:ea typeface="Montserrat"/>
                  <a:cs typeface="Montserrat"/>
                  <a:sym typeface="Montserrat"/>
                </a:endParaRPr>
              </a:p>
            </p:txBody>
          </p:sp>
          <p:grpSp>
            <p:nvGrpSpPr>
              <p:cNvPr id="132" name="Google Shape;132;p18"/>
              <p:cNvGrpSpPr/>
              <p:nvPr/>
            </p:nvGrpSpPr>
            <p:grpSpPr>
              <a:xfrm>
                <a:off x="205153" y="1648004"/>
                <a:ext cx="8333936" cy="5209996"/>
                <a:chOff x="205153" y="1648004"/>
                <a:chExt cx="8333936" cy="5209996"/>
              </a:xfrm>
            </p:grpSpPr>
            <p:sp>
              <p:nvSpPr>
                <p:cNvPr id="133" name="Google Shape;133;p18"/>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18"/>
                <p:cNvSpPr txBox="1"/>
                <p:nvPr/>
              </p:nvSpPr>
              <p:spPr>
                <a:xfrm>
                  <a:off x="492368" y="1718132"/>
                  <a:ext cx="7906044" cy="4401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DNS enumeration involves gathering information about DNS records and configurations to map out domains and subdomains, IP addresses, and other DNS-related data.</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Identifying all subdomains of a target domain.</a:t>
                  </a:r>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Retrieving MX (Mail Exchange) records to understand email server configurations.</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nslookup, dig, DNSRecon, Sublist3r.</a:t>
                  </a:r>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Perform zone transfers to get complete DNS information. Use brute force and dictionary attacks to discover subdomains.</a:t>
                  </a:r>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38" name="Shape 138"/>
        <p:cNvGrpSpPr/>
        <p:nvPr/>
      </p:nvGrpSpPr>
      <p:grpSpPr>
        <a:xfrm>
          <a:off x="0" y="0"/>
          <a:ext cx="0" cy="0"/>
          <a:chOff x="0" y="0"/>
          <a:chExt cx="0" cy="0"/>
        </a:xfrm>
      </p:grpSpPr>
      <p:sp>
        <p:nvSpPr>
          <p:cNvPr id="139" name="Google Shape;139;p19"/>
          <p:cNvSpPr/>
          <p:nvPr/>
        </p:nvSpPr>
        <p:spPr>
          <a:xfrm>
            <a:off x="443643" y="4128413"/>
            <a:ext cx="8207986" cy="168183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Arial"/>
                <a:ea typeface="Arial"/>
                <a:cs typeface="Arial"/>
                <a:sym typeface="Arial"/>
              </a:rPr>
              <a:t>Techniques and Tools:</a:t>
            </a:r>
            <a:endParaRPr b="1" sz="2000">
              <a:solidFill>
                <a:schemeClr val="lt1"/>
              </a:solidFill>
              <a:latin typeface="Arial"/>
              <a:ea typeface="Arial"/>
              <a:cs typeface="Arial"/>
              <a:sym typeface="Arial"/>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Tools: </a:t>
            </a:r>
            <a:r>
              <a:rPr lang="en-US" sz="2000">
                <a:solidFill>
                  <a:schemeClr val="lt1"/>
                </a:solidFill>
                <a:latin typeface="Arial"/>
                <a:ea typeface="Arial"/>
                <a:cs typeface="Arial"/>
                <a:sym typeface="Arial"/>
              </a:rPr>
              <a:t>Telnet, smtp-user-enum, Metasploit (SMTP enumeration modules).</a:t>
            </a:r>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Techniques: </a:t>
            </a:r>
            <a:r>
              <a:rPr lang="en-US" sz="2000">
                <a:solidFill>
                  <a:schemeClr val="lt1"/>
                </a:solidFill>
                <a:latin typeface="Arial"/>
                <a:ea typeface="Arial"/>
                <a:cs typeface="Arial"/>
                <a:sym typeface="Arial"/>
              </a:rPr>
              <a:t>Use the VRFY and EXPN commands to verify users. Test for open relay configurations.</a:t>
            </a:r>
            <a:endParaRPr/>
          </a:p>
        </p:txBody>
      </p:sp>
      <p:grpSp>
        <p:nvGrpSpPr>
          <p:cNvPr id="140" name="Google Shape;140;p19"/>
          <p:cNvGrpSpPr/>
          <p:nvPr/>
        </p:nvGrpSpPr>
        <p:grpSpPr>
          <a:xfrm>
            <a:off x="584320" y="296593"/>
            <a:ext cx="7926633" cy="3508653"/>
            <a:chOff x="837539" y="1050814"/>
            <a:chExt cx="7926633" cy="3508653"/>
          </a:xfrm>
        </p:grpSpPr>
        <p:sp>
          <p:nvSpPr>
            <p:cNvPr id="141" name="Google Shape;141;p19"/>
            <p:cNvSpPr txBox="1"/>
            <p:nvPr/>
          </p:nvSpPr>
          <p:spPr>
            <a:xfrm>
              <a:off x="837540" y="1050814"/>
              <a:ext cx="6210374"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SMTP Enumeration</a:t>
              </a:r>
              <a:endParaRPr b="1" sz="3600">
                <a:solidFill>
                  <a:schemeClr val="lt1"/>
                </a:solidFill>
                <a:latin typeface="Montserrat"/>
                <a:ea typeface="Montserrat"/>
                <a:cs typeface="Montserrat"/>
                <a:sym typeface="Montserrat"/>
              </a:endParaRPr>
            </a:p>
          </p:txBody>
        </p:sp>
        <p:sp>
          <p:nvSpPr>
            <p:cNvPr id="142" name="Google Shape;142;p19"/>
            <p:cNvSpPr txBox="1"/>
            <p:nvPr/>
          </p:nvSpPr>
          <p:spPr>
            <a:xfrm>
              <a:off x="837539" y="1697145"/>
              <a:ext cx="7926633" cy="2862322"/>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SMTP (Simple Mail Transfer Protocol) enumeration involves identifying valid email addresses and other related information on an SMTP server.</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Validating email addresses on a server by using the VRFY command.</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Checking for open relays on an SMTP server.</a:t>
              </a:r>
              <a:endParaRPr/>
            </a:p>
          </p:txBody>
        </p:sp>
      </p:grpSp>
      <p:pic>
        <p:nvPicPr>
          <p:cNvPr id="143" name="Google Shape;143;p19"/>
          <p:cNvPicPr preferRelativeResize="0"/>
          <p:nvPr/>
        </p:nvPicPr>
        <p:blipFill rotWithShape="1">
          <a:blip r:embed="rId3">
            <a:alphaModFix/>
          </a:blip>
          <a:srcRect b="0" l="0" r="0" t="0"/>
          <a:stretch/>
        </p:blipFill>
        <p:spPr>
          <a:xfrm>
            <a:off x="8510954" y="1330536"/>
            <a:ext cx="3572189" cy="290183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7" name="Shape 147"/>
        <p:cNvGrpSpPr/>
        <p:nvPr/>
      </p:nvGrpSpPr>
      <p:grpSpPr>
        <a:xfrm>
          <a:off x="0" y="0"/>
          <a:ext cx="0" cy="0"/>
          <a:chOff x="0" y="0"/>
          <a:chExt cx="0" cy="0"/>
        </a:xfrm>
      </p:grpSpPr>
      <p:grpSp>
        <p:nvGrpSpPr>
          <p:cNvPr id="148" name="Google Shape;148;p20"/>
          <p:cNvGrpSpPr/>
          <p:nvPr/>
        </p:nvGrpSpPr>
        <p:grpSpPr>
          <a:xfrm>
            <a:off x="289234" y="436099"/>
            <a:ext cx="11902766" cy="6252052"/>
            <a:chOff x="470596" y="793663"/>
            <a:chExt cx="11640475" cy="7712746"/>
          </a:xfrm>
        </p:grpSpPr>
        <p:pic>
          <p:nvPicPr>
            <p:cNvPr id="149" name="Google Shape;149;p20"/>
            <p:cNvPicPr preferRelativeResize="0"/>
            <p:nvPr/>
          </p:nvPicPr>
          <p:blipFill rotWithShape="1">
            <a:blip r:embed="rId3">
              <a:alphaModFix/>
            </a:blip>
            <a:srcRect b="0" l="0" r="0" t="0"/>
            <a:stretch/>
          </p:blipFill>
          <p:spPr>
            <a:xfrm>
              <a:off x="7763312" y="2447288"/>
              <a:ext cx="4347759" cy="4850552"/>
            </a:xfrm>
            <a:prstGeom prst="ellipse">
              <a:avLst/>
            </a:prstGeom>
            <a:noFill/>
            <a:ln>
              <a:noFill/>
            </a:ln>
            <a:effectLst>
              <a:outerShdw blurRad="127000" sx="102000" rotWithShape="0" algn="ctr" sy="102000">
                <a:srgbClr val="000000">
                  <a:alpha val="24705"/>
                </a:srgbClr>
              </a:outerShdw>
            </a:effectLst>
          </p:spPr>
        </p:pic>
        <p:grpSp>
          <p:nvGrpSpPr>
            <p:cNvPr id="150" name="Google Shape;150;p20"/>
            <p:cNvGrpSpPr/>
            <p:nvPr/>
          </p:nvGrpSpPr>
          <p:grpSpPr>
            <a:xfrm>
              <a:off x="470596" y="793663"/>
              <a:ext cx="8095444" cy="7712746"/>
              <a:chOff x="470596" y="679906"/>
              <a:chExt cx="8095444" cy="7712746"/>
            </a:xfrm>
          </p:grpSpPr>
          <p:sp>
            <p:nvSpPr>
              <p:cNvPr id="151" name="Google Shape;151;p20"/>
              <p:cNvSpPr txBox="1"/>
              <p:nvPr/>
            </p:nvSpPr>
            <p:spPr>
              <a:xfrm>
                <a:off x="470596" y="679906"/>
                <a:ext cx="4840447" cy="79733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Montserrat"/>
                    <a:ea typeface="Montserrat"/>
                    <a:cs typeface="Montserrat"/>
                    <a:sym typeface="Montserrat"/>
                  </a:rPr>
                  <a:t>NTP Enumeration</a:t>
                </a:r>
                <a:endParaRPr b="1" sz="3600">
                  <a:solidFill>
                    <a:schemeClr val="lt1"/>
                  </a:solidFill>
                  <a:latin typeface="Montserrat"/>
                  <a:ea typeface="Montserrat"/>
                  <a:cs typeface="Montserrat"/>
                  <a:sym typeface="Montserrat"/>
                </a:endParaRPr>
              </a:p>
            </p:txBody>
          </p:sp>
          <p:sp>
            <p:nvSpPr>
              <p:cNvPr id="152" name="Google Shape;152;p20"/>
              <p:cNvSpPr txBox="1"/>
              <p:nvPr/>
            </p:nvSpPr>
            <p:spPr>
              <a:xfrm>
                <a:off x="470596" y="2072816"/>
                <a:ext cx="8095444" cy="631983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NTP (Network Time Protocol) enumeration involves gathering information from NTP servers, such as connected clients and server configurations.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Listing the peers of an NTP server.</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Collecting system time settings from network devices.</a:t>
                </a:r>
                <a:endParaRPr/>
              </a:p>
              <a:p>
                <a:pPr indent="0" lvl="0" marL="0" marR="0" rtl="0" algn="l">
                  <a:lnSpc>
                    <a:spcPct val="150000"/>
                  </a:lnSpc>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ntpdc, ntpq, Nmap (with ntp-info script).</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ntpq to query the server for peer lists. Check for publicly accessible NTP servers.</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6" name="Shape 156"/>
        <p:cNvGrpSpPr/>
        <p:nvPr/>
      </p:nvGrpSpPr>
      <p:grpSpPr>
        <a:xfrm>
          <a:off x="0" y="0"/>
          <a:ext cx="0" cy="0"/>
          <a:chOff x="0" y="0"/>
          <a:chExt cx="0" cy="0"/>
        </a:xfrm>
      </p:grpSpPr>
      <p:sp>
        <p:nvSpPr>
          <p:cNvPr id="157" name="Google Shape;157;p21"/>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p21"/>
          <p:cNvSpPr txBox="1"/>
          <p:nvPr/>
        </p:nvSpPr>
        <p:spPr>
          <a:xfrm>
            <a:off x="1230923" y="313120"/>
            <a:ext cx="4138246"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SSH Enumeration</a:t>
            </a:r>
            <a:endParaRPr b="1" sz="3600">
              <a:solidFill>
                <a:schemeClr val="lt1"/>
              </a:solidFill>
              <a:latin typeface="Montserrat"/>
              <a:ea typeface="Montserrat"/>
              <a:cs typeface="Montserrat"/>
              <a:sym typeface="Montserrat"/>
            </a:endParaRPr>
          </a:p>
        </p:txBody>
      </p:sp>
      <p:sp>
        <p:nvSpPr>
          <p:cNvPr id="159" name="Google Shape;159;p21"/>
          <p:cNvSpPr txBox="1"/>
          <p:nvPr/>
        </p:nvSpPr>
        <p:spPr>
          <a:xfrm>
            <a:off x="68068" y="2297440"/>
            <a:ext cx="11725422" cy="47089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SSH (Secure Shell) enumeration involves identifying SSH server versions, configurations, and potential weak user accounts.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Discovering the SSH server version and supported encryption algorithms.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Checking for weak SSH user accounts with default credentials.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and Tools: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 </a:t>
            </a:r>
            <a:r>
              <a:rPr lang="en-US" sz="2000">
                <a:solidFill>
                  <a:schemeClr val="lt1"/>
                </a:solidFill>
                <a:latin typeface="Calibri"/>
                <a:ea typeface="Calibri"/>
                <a:cs typeface="Calibri"/>
                <a:sym typeface="Calibri"/>
              </a:rPr>
              <a:t>Nmap (with ssh-brute and ssh2-enum-algos scripts), Hydra.</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r>
              <a:rPr lang="en-US" sz="2000">
                <a:solidFill>
                  <a:schemeClr val="lt1"/>
                </a:solidFill>
                <a:latin typeface="Calibri"/>
                <a:ea typeface="Calibri"/>
                <a:cs typeface="Calibri"/>
                <a:sym typeface="Calibri"/>
              </a:rPr>
              <a:t>Use Nmap to scan for open SSH ports and enumerate server details. Test for weak or default credentials with brute force.</a:t>
            </a:r>
            <a:endParaRPr/>
          </a:p>
        </p:txBody>
      </p:sp>
      <p:pic>
        <p:nvPicPr>
          <p:cNvPr id="160" name="Google Shape;160;p21"/>
          <p:cNvPicPr preferRelativeResize="0"/>
          <p:nvPr/>
        </p:nvPicPr>
        <p:blipFill rotWithShape="1">
          <a:blip r:embed="rId3">
            <a:alphaModFix/>
          </a:blip>
          <a:srcRect b="0" l="0" r="0" t="0"/>
          <a:stretch/>
        </p:blipFill>
        <p:spPr>
          <a:xfrm>
            <a:off x="7429500" y="267088"/>
            <a:ext cx="4363990" cy="25022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447">
      <a:dk1>
        <a:srgbClr val="000000"/>
      </a:dk1>
      <a:lt1>
        <a:srgbClr val="FFFFFF"/>
      </a:lt1>
      <a:dk2>
        <a:srgbClr val="262626"/>
      </a:dk2>
      <a:lt2>
        <a:srgbClr val="FFFFFF"/>
      </a:lt2>
      <a:accent1>
        <a:srgbClr val="080C39"/>
      </a:accent1>
      <a:accent2>
        <a:srgbClr val="18297E"/>
      </a:accent2>
      <a:accent3>
        <a:srgbClr val="41258C"/>
      </a:accent3>
      <a:accent4>
        <a:srgbClr val="320175"/>
      </a:accent4>
      <a:accent5>
        <a:srgbClr val="2993FF"/>
      </a:accent5>
      <a:accent6>
        <a:srgbClr val="7F739A"/>
      </a:accent6>
      <a:hlink>
        <a:srgbClr val="FFFFFF"/>
      </a:hlink>
      <a:folHlink>
        <a:srgbClr val="59595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